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08" r:id="rId2"/>
    <p:sldId id="404" r:id="rId3"/>
    <p:sldId id="405" r:id="rId4"/>
    <p:sldId id="406" r:id="rId5"/>
    <p:sldId id="407" r:id="rId6"/>
    <p:sldId id="428" r:id="rId7"/>
    <p:sldId id="409" r:id="rId8"/>
    <p:sldId id="427" r:id="rId9"/>
    <p:sldId id="431" r:id="rId10"/>
    <p:sldId id="429" r:id="rId11"/>
    <p:sldId id="432" r:id="rId12"/>
    <p:sldId id="433" r:id="rId13"/>
    <p:sldId id="434" r:id="rId14"/>
    <p:sldId id="435" r:id="rId15"/>
    <p:sldId id="436" r:id="rId16"/>
    <p:sldId id="437" r:id="rId17"/>
    <p:sldId id="420" r:id="rId18"/>
    <p:sldId id="424" r:id="rId19"/>
    <p:sldId id="425" r:id="rId20"/>
    <p:sldId id="426"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11111"/>
    <a:srgbClr val="2B2B2B"/>
    <a:srgbClr val="0B0B0B"/>
    <a:srgbClr val="0A0E02"/>
    <a:srgbClr val="020103"/>
    <a:srgbClr val="011419"/>
    <a:srgbClr val="060309"/>
    <a:srgbClr val="070101"/>
    <a:srgbClr val="0006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034" autoAdjust="0"/>
  </p:normalViewPr>
  <p:slideViewPr>
    <p:cSldViewPr>
      <p:cViewPr varScale="1">
        <p:scale>
          <a:sx n="108" d="100"/>
          <a:sy n="108" d="100"/>
        </p:scale>
        <p:origin x="624" y="114"/>
      </p:cViewPr>
      <p:guideLst>
        <p:guide orient="horz" pos="1620"/>
        <p:guide pos="2880"/>
      </p:guideLst>
    </p:cSldViewPr>
  </p:slideViewPr>
  <p:outlineViewPr>
    <p:cViewPr>
      <p:scale>
        <a:sx n="33" d="100"/>
        <a:sy n="33" d="100"/>
      </p:scale>
      <p:origin x="0" y="-93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2D8B9-2050-41B3-AA6D-10BB2A1694C4}" type="datetimeFigureOut">
              <a:rPr lang="en-US" smtClean="0"/>
              <a:pPr/>
              <a:t>9/14/2021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EC1EC7-32FE-4EF4-88AD-F27754DD22DF}" type="slidenum">
              <a:rPr lang="en-US" smtClean="0"/>
              <a:pPr/>
              <a:t>‹#›</a:t>
            </a:fld>
            <a:endParaRPr lang="en-US"/>
          </a:p>
        </p:txBody>
      </p:sp>
    </p:spTree>
    <p:extLst>
      <p:ext uri="{BB962C8B-B14F-4D97-AF65-F5344CB8AC3E}">
        <p14:creationId xmlns:p14="http://schemas.microsoft.com/office/powerpoint/2010/main" val="2492807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030481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10</a:t>
            </a:fld>
            <a:endParaRPr lang="en-US"/>
          </a:p>
        </p:txBody>
      </p:sp>
    </p:spTree>
    <p:extLst>
      <p:ext uri="{BB962C8B-B14F-4D97-AF65-F5344CB8AC3E}">
        <p14:creationId xmlns:p14="http://schemas.microsoft.com/office/powerpoint/2010/main" val="1509749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11</a:t>
            </a:fld>
            <a:endParaRPr lang="en-US"/>
          </a:p>
        </p:txBody>
      </p:sp>
    </p:spTree>
    <p:extLst>
      <p:ext uri="{BB962C8B-B14F-4D97-AF65-F5344CB8AC3E}">
        <p14:creationId xmlns:p14="http://schemas.microsoft.com/office/powerpoint/2010/main" val="3905990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err="1" smtClean="0"/>
              <a:t>Php</a:t>
            </a:r>
            <a:r>
              <a:rPr lang="en-US" dirty="0" smtClean="0"/>
              <a:t> 2:1 ¶ Therefore if there is any consolation in Christ, if any comfort of love, if any fellowship of the Spirit, if any affection and mercy,  2 fulfill my joy by being like-minded, having the same love, being of one accord, of one mind.  3 Let nothing be done through selfish ambition or conceit, but in lowliness of mind let each esteem others better than himself. 4 Let each of you look out not only for his own interests, but also for the interests of others.</a:t>
            </a:r>
          </a:p>
          <a:p>
            <a:endParaRPr lang="en-US" dirty="0" smtClean="0"/>
          </a:p>
          <a:p>
            <a:r>
              <a:rPr lang="en-US" dirty="0" err="1" smtClean="0"/>
              <a:t>Php</a:t>
            </a:r>
            <a:r>
              <a:rPr lang="en-US" dirty="0" smtClean="0"/>
              <a:t> 3:15 ¶ Therefore let us, as many as are mature, have this mind; and if in anything you think otherwise, God will reveal even this to you. 16 Nevertheless, to the degree that we have already attained, let us walk by the same rule, let us be of the same mind.</a:t>
            </a:r>
          </a:p>
          <a:p>
            <a:endParaRPr lang="en-US" dirty="0" smtClean="0"/>
          </a:p>
          <a:p>
            <a:r>
              <a:rPr lang="en-US" dirty="0" smtClean="0"/>
              <a:t>Ro 12:16 Be of the same mind toward one another. Do not set your mind on high things, but associate with the humble. Do not be wise in your own opinion.</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12</a:t>
            </a:fld>
            <a:endParaRPr lang="en-US"/>
          </a:p>
        </p:txBody>
      </p:sp>
    </p:spTree>
    <p:extLst>
      <p:ext uri="{BB962C8B-B14F-4D97-AF65-F5344CB8AC3E}">
        <p14:creationId xmlns:p14="http://schemas.microsoft.com/office/powerpoint/2010/main" val="639785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Ac 15:36 ¶ Then after some days Paul said to Barnabas, "Let us now go back and visit our brethren in every city where we have preached the word of the Lord, and see how they are doing.“  37 Now Barnabas was determined to take with them John called Mark. 38 But Paul insisted that they should not take with them the one who had departed from them in Pamphylia, and had not gone with them to the work.  39 Then the contention became so sharp that they parted from one another. And so Barnabas took Mark and sailed to Cyprus;</a:t>
            </a:r>
          </a:p>
          <a:p>
            <a:endParaRPr lang="en-US" dirty="0" smtClean="0"/>
          </a:p>
          <a:p>
            <a:r>
              <a:rPr lang="en-US" dirty="0" smtClean="0"/>
              <a:t>2Ti 4:11 Only Luke is with me. Get Mark and bring him with you, for he is useful to me for ministry.</a:t>
            </a:r>
          </a:p>
          <a:p>
            <a:endParaRPr lang="en-US" dirty="0" smtClean="0"/>
          </a:p>
          <a:p>
            <a:r>
              <a:rPr lang="en-US" dirty="0" smtClean="0"/>
              <a:t>1Co 12:15 If the foot should say, "Because I am not a hand, I am not of the body," is it therefore not of the body? 16 And if the ear should say, "Because I am not an eye, I am not of the body," is it therefore not of the body?  17 If the whole body were an eye, where would be the hearing? If the whole were hearing, where would be the smelling?</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13</a:t>
            </a:fld>
            <a:endParaRPr lang="en-US"/>
          </a:p>
        </p:txBody>
      </p:sp>
    </p:spTree>
    <p:extLst>
      <p:ext uri="{BB962C8B-B14F-4D97-AF65-F5344CB8AC3E}">
        <p14:creationId xmlns:p14="http://schemas.microsoft.com/office/powerpoint/2010/main" val="1594693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14</a:t>
            </a:fld>
            <a:endParaRPr lang="en-US"/>
          </a:p>
        </p:txBody>
      </p:sp>
    </p:spTree>
    <p:extLst>
      <p:ext uri="{BB962C8B-B14F-4D97-AF65-F5344CB8AC3E}">
        <p14:creationId xmlns:p14="http://schemas.microsoft.com/office/powerpoint/2010/main" val="2107223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15</a:t>
            </a:fld>
            <a:endParaRPr lang="en-US"/>
          </a:p>
        </p:txBody>
      </p:sp>
    </p:spTree>
    <p:extLst>
      <p:ext uri="{BB962C8B-B14F-4D97-AF65-F5344CB8AC3E}">
        <p14:creationId xmlns:p14="http://schemas.microsoft.com/office/powerpoint/2010/main" val="211288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16</a:t>
            </a:fld>
            <a:endParaRPr lang="en-US"/>
          </a:p>
        </p:txBody>
      </p:sp>
    </p:spTree>
    <p:extLst>
      <p:ext uri="{BB962C8B-B14F-4D97-AF65-F5344CB8AC3E}">
        <p14:creationId xmlns:p14="http://schemas.microsoft.com/office/powerpoint/2010/main" val="3771805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None/>
            </a:pP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Lu 18:10 "Two men went up to the temple to pray, one a Pharisee and the other a tax collector.  11 "The Pharisee stood and prayed thus with himself, 'God, I thank You that I am not like other men--</a:t>
            </a: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extortioners</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a:p>
            <a:pPr>
              <a:buNone/>
            </a:pPr>
            <a:endPar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Mr</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11:25 "And whenever you stand praying, if you have anything against anyone, forgive him, that your Father in heaven may also forgive you your trespasses.</a:t>
            </a:r>
          </a:p>
        </p:txBody>
      </p:sp>
      <p:sp>
        <p:nvSpPr>
          <p:cNvPr id="4" name="Slide Number Placeholder 3"/>
          <p:cNvSpPr>
            <a:spLocks noGrp="1"/>
          </p:cNvSpPr>
          <p:nvPr>
            <p:ph type="sldNum" sz="quarter" idx="10"/>
          </p:nvPr>
        </p:nvSpPr>
        <p:spPr/>
        <p:txBody>
          <a:bodyPr/>
          <a:lstStyle/>
          <a:p>
            <a:fld id="{71EC1EC7-32FE-4EF4-88AD-F27754DD22DF}" type="slidenum">
              <a:rPr lang="en-US" smtClean="0"/>
              <a:pPr/>
              <a:t>17</a:t>
            </a:fld>
            <a:endParaRPr lang="en-US"/>
          </a:p>
        </p:txBody>
      </p:sp>
    </p:spTree>
    <p:extLst>
      <p:ext uri="{BB962C8B-B14F-4D97-AF65-F5344CB8AC3E}">
        <p14:creationId xmlns:p14="http://schemas.microsoft.com/office/powerpoint/2010/main" val="3392422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None/>
            </a:pP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Lu 18:10 "Two men went up to the temple to pray, one a Pharisee and the other a tax collector.  11 "The Pharisee stood and prayed thus with himself, 'God, I thank You that I am not like other men--</a:t>
            </a: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extortioners</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a:p>
            <a:pPr>
              <a:buNone/>
            </a:pPr>
            <a:endPar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Mr</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11:25 "And whenever you stand praying, if you have anything against anyone, forgive him, that your Father in heaven may also forgive you your trespasses.</a:t>
            </a:r>
          </a:p>
        </p:txBody>
      </p:sp>
      <p:sp>
        <p:nvSpPr>
          <p:cNvPr id="4" name="Slide Number Placeholder 3"/>
          <p:cNvSpPr>
            <a:spLocks noGrp="1"/>
          </p:cNvSpPr>
          <p:nvPr>
            <p:ph type="sldNum" sz="quarter" idx="10"/>
          </p:nvPr>
        </p:nvSpPr>
        <p:spPr/>
        <p:txBody>
          <a:bodyPr/>
          <a:lstStyle/>
          <a:p>
            <a:fld id="{71EC1EC7-32FE-4EF4-88AD-F27754DD22DF}" type="slidenum">
              <a:rPr lang="en-US" smtClean="0"/>
              <a:pPr/>
              <a:t>18</a:t>
            </a:fld>
            <a:endParaRPr lang="en-US"/>
          </a:p>
        </p:txBody>
      </p:sp>
    </p:spTree>
    <p:extLst>
      <p:ext uri="{BB962C8B-B14F-4D97-AF65-F5344CB8AC3E}">
        <p14:creationId xmlns:p14="http://schemas.microsoft.com/office/powerpoint/2010/main" val="530177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None/>
            </a:pP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Lu 18:10 "Two men went up to the temple to pray, one a Pharisee and the other a tax collector.  11 "The Pharisee stood and prayed thus with himself, 'God, I thank You that I am not like other men--</a:t>
            </a: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extortioners</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a:p>
            <a:pPr>
              <a:buNone/>
            </a:pPr>
            <a:endPar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Mr</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11:25 "And whenever you stand praying, if you have anything against anyone, forgive him, that your Father in heaven may also forgive you your trespasses.</a:t>
            </a:r>
          </a:p>
        </p:txBody>
      </p:sp>
      <p:sp>
        <p:nvSpPr>
          <p:cNvPr id="4" name="Slide Number Placeholder 3"/>
          <p:cNvSpPr>
            <a:spLocks noGrp="1"/>
          </p:cNvSpPr>
          <p:nvPr>
            <p:ph type="sldNum" sz="quarter" idx="10"/>
          </p:nvPr>
        </p:nvSpPr>
        <p:spPr/>
        <p:txBody>
          <a:bodyPr/>
          <a:lstStyle/>
          <a:p>
            <a:fld id="{71EC1EC7-32FE-4EF4-88AD-F27754DD22DF}" type="slidenum">
              <a:rPr lang="en-US" smtClean="0"/>
              <a:pPr/>
              <a:t>19</a:t>
            </a:fld>
            <a:endParaRPr lang="en-US"/>
          </a:p>
        </p:txBody>
      </p:sp>
    </p:spTree>
    <p:extLst>
      <p:ext uri="{BB962C8B-B14F-4D97-AF65-F5344CB8AC3E}">
        <p14:creationId xmlns:p14="http://schemas.microsoft.com/office/powerpoint/2010/main" val="348705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a:p>
        </p:txBody>
      </p:sp>
    </p:spTree>
    <p:extLst>
      <p:ext uri="{BB962C8B-B14F-4D97-AF65-F5344CB8AC3E}">
        <p14:creationId xmlns:p14="http://schemas.microsoft.com/office/powerpoint/2010/main" val="33952533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None/>
            </a:pP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Lu 18:10 "Two men went up to the temple to pray, one a Pharisee and the other a tax collector.  11 "The Pharisee stood and prayed thus with himself, 'God, I thank You that I am not like other men--</a:t>
            </a: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extortioners</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a:p>
            <a:pPr>
              <a:buNone/>
            </a:pPr>
            <a:endPar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Mr</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11:25 "And whenever you stand praying, if you have anything against anyone, forgive him, that your Father in heaven may also forgive you your trespasses.</a:t>
            </a:r>
          </a:p>
        </p:txBody>
      </p:sp>
      <p:sp>
        <p:nvSpPr>
          <p:cNvPr id="4" name="Slide Number Placeholder 3"/>
          <p:cNvSpPr>
            <a:spLocks noGrp="1"/>
          </p:cNvSpPr>
          <p:nvPr>
            <p:ph type="sldNum" sz="quarter" idx="10"/>
          </p:nvPr>
        </p:nvSpPr>
        <p:spPr/>
        <p:txBody>
          <a:bodyPr/>
          <a:lstStyle/>
          <a:p>
            <a:fld id="{71EC1EC7-32FE-4EF4-88AD-F27754DD22DF}" type="slidenum">
              <a:rPr lang="en-US" smtClean="0"/>
              <a:pPr/>
              <a:t>20</a:t>
            </a:fld>
            <a:endParaRPr lang="en-US"/>
          </a:p>
        </p:txBody>
      </p:sp>
    </p:spTree>
    <p:extLst>
      <p:ext uri="{BB962C8B-B14F-4D97-AF65-F5344CB8AC3E}">
        <p14:creationId xmlns:p14="http://schemas.microsoft.com/office/powerpoint/2010/main" val="41736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a:p>
        </p:txBody>
      </p:sp>
    </p:spTree>
    <p:extLst>
      <p:ext uri="{BB962C8B-B14F-4D97-AF65-F5344CB8AC3E}">
        <p14:creationId xmlns:p14="http://schemas.microsoft.com/office/powerpoint/2010/main" val="1400601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1291089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49B0F8-B856-4749-BED7-D3CD4A0E3026}" type="slidenum">
              <a:rPr lang="en-US" smtClean="0"/>
              <a:t>5</a:t>
            </a:fld>
            <a:endParaRPr lang="en-US"/>
          </a:p>
        </p:txBody>
      </p:sp>
    </p:spTree>
    <p:extLst>
      <p:ext uri="{BB962C8B-B14F-4D97-AF65-F5344CB8AC3E}">
        <p14:creationId xmlns:p14="http://schemas.microsoft.com/office/powerpoint/2010/main" val="2856616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john 1:3-7</a:t>
            </a:r>
          </a:p>
          <a:p>
            <a:r>
              <a:rPr lang="en-US" dirty="0" smtClean="0"/>
              <a:t>1 Corinthians 12:12-27     </a:t>
            </a:r>
            <a:endParaRPr lang="en-US" dirty="0"/>
          </a:p>
        </p:txBody>
      </p:sp>
      <p:sp>
        <p:nvSpPr>
          <p:cNvPr id="4" name="Slide Number Placeholder 3"/>
          <p:cNvSpPr>
            <a:spLocks noGrp="1"/>
          </p:cNvSpPr>
          <p:nvPr>
            <p:ph type="sldNum" sz="quarter" idx="10"/>
          </p:nvPr>
        </p:nvSpPr>
        <p:spPr/>
        <p:txBody>
          <a:bodyPr/>
          <a:lstStyle/>
          <a:p>
            <a:fld id="{5749B0F8-B856-4749-BED7-D3CD4A0E3026}" type="slidenum">
              <a:rPr lang="en-US" smtClean="0"/>
              <a:t>6</a:t>
            </a:fld>
            <a:endParaRPr lang="en-US"/>
          </a:p>
        </p:txBody>
      </p:sp>
    </p:spTree>
    <p:extLst>
      <p:ext uri="{BB962C8B-B14F-4D97-AF65-F5344CB8AC3E}">
        <p14:creationId xmlns:p14="http://schemas.microsoft.com/office/powerpoint/2010/main" val="3583713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7</a:t>
            </a:fld>
            <a:endParaRPr lang="en-US"/>
          </a:p>
        </p:txBody>
      </p:sp>
    </p:spTree>
    <p:extLst>
      <p:ext uri="{BB962C8B-B14F-4D97-AF65-F5344CB8AC3E}">
        <p14:creationId xmlns:p14="http://schemas.microsoft.com/office/powerpoint/2010/main" val="2260292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8</a:t>
            </a:fld>
            <a:endParaRPr lang="en-US"/>
          </a:p>
        </p:txBody>
      </p:sp>
    </p:spTree>
    <p:extLst>
      <p:ext uri="{BB962C8B-B14F-4D97-AF65-F5344CB8AC3E}">
        <p14:creationId xmlns:p14="http://schemas.microsoft.com/office/powerpoint/2010/main" val="2108999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9</a:t>
            </a:fld>
            <a:endParaRPr lang="en-US"/>
          </a:p>
        </p:txBody>
      </p:sp>
    </p:spTree>
    <p:extLst>
      <p:ext uri="{BB962C8B-B14F-4D97-AF65-F5344CB8AC3E}">
        <p14:creationId xmlns:p14="http://schemas.microsoft.com/office/powerpoint/2010/main" val="47115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1715F-C276-4809-9E5E-2CEB06564E21}" type="datetimeFigureOut">
              <a:rPr lang="en-US" smtClean="0"/>
              <a:pPr/>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F1715F-C276-4809-9E5E-2CEB06564E21}" type="datetimeFigureOut">
              <a:rPr lang="en-US" smtClean="0"/>
              <a:pPr/>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F1715F-C276-4809-9E5E-2CEB06564E21}" type="datetimeFigureOut">
              <a:rPr lang="en-US" smtClean="0"/>
              <a:pPr/>
              <a:t>9/14/2021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F1715F-C276-4809-9E5E-2CEB06564E21}" type="datetimeFigureOut">
              <a:rPr lang="en-US" smtClean="0"/>
              <a:pPr/>
              <a:t>9/14/2021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1715F-C276-4809-9E5E-2CEB06564E21}" type="datetimeFigureOut">
              <a:rPr lang="en-US" smtClean="0"/>
              <a:pPr/>
              <a:t>9/14/2021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1715F-C276-4809-9E5E-2CEB06564E21}" type="datetimeFigureOut">
              <a:rPr lang="en-US" smtClean="0"/>
              <a:pPr/>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1715F-C276-4809-9E5E-2CEB06564E21}" type="datetimeFigureOut">
              <a:rPr lang="en-US" smtClean="0"/>
              <a:pPr/>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4F1715F-C276-4809-9E5E-2CEB06564E21}" type="datetimeFigureOut">
              <a:rPr lang="en-US" smtClean="0"/>
              <a:pPr/>
              <a:t>9/14/2021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4E6339-6B54-4C14-BF9E-97D6DE1F12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534399"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a:t>
            </a:r>
            <a:r>
              <a:rPr lang="en-US" sz="3000" dirty="0" smtClean="0">
                <a:effectLst>
                  <a:glow rad="228600">
                    <a:srgbClr val="03080D"/>
                  </a:glow>
                </a:effectLst>
              </a:rPr>
              <a:t>Study					9:30  </a:t>
            </a:r>
            <a:r>
              <a:rPr lang="en-US" sz="3000" dirty="0">
                <a:effectLst>
                  <a:glow rad="228600">
                    <a:srgbClr val="03080D"/>
                  </a:glow>
                </a:effectLst>
              </a:rPr>
              <a:t>AM</a:t>
            </a:r>
          </a:p>
          <a:p>
            <a:pPr lvl="1">
              <a:buNone/>
            </a:pPr>
            <a:r>
              <a:rPr lang="en-US" sz="3000" dirty="0" smtClean="0">
                <a:effectLst>
                  <a:glow rad="228600">
                    <a:srgbClr val="03080D"/>
                  </a:glow>
                </a:effectLst>
              </a:rPr>
              <a:t>Worship					 </a:t>
            </a:r>
            <a:r>
              <a:rPr lang="en-US" sz="3000" dirty="0">
                <a:effectLst>
                  <a:glow rad="228600">
                    <a:srgbClr val="03080D"/>
                  </a:glow>
                </a:effectLst>
              </a:rPr>
              <a:t>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57200" y="4536622"/>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58656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Testing Your Membership</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smtClean="0"/>
              <a:t>1. Have I made my membership known?</a:t>
            </a:r>
          </a:p>
          <a:p>
            <a:pPr>
              <a:buNone/>
            </a:pPr>
            <a:r>
              <a:rPr lang="en-US" sz="3800" dirty="0" smtClean="0"/>
              <a:t>	</a:t>
            </a:r>
            <a:r>
              <a:rPr lang="en-US" sz="3800" i="1" dirty="0" smtClean="0"/>
              <a:t>And </a:t>
            </a:r>
            <a:r>
              <a:rPr lang="en-US" sz="3800" i="1" dirty="0"/>
              <a:t>when Saul had come to Jerusalem, he tried to join the disciples; but they were all afraid of him, and did not believe that he was a disciple</a:t>
            </a:r>
            <a:r>
              <a:rPr lang="en-US" sz="3800" dirty="0" smtClean="0"/>
              <a:t>.</a:t>
            </a:r>
            <a:r>
              <a:rPr lang="en-US" sz="3800" dirty="0"/>
              <a:t> 	</a:t>
            </a:r>
            <a:r>
              <a:rPr lang="en-US" sz="3800" dirty="0" smtClean="0"/>
              <a:t>									Acts </a:t>
            </a:r>
            <a:r>
              <a:rPr lang="en-US" sz="3800" dirty="0"/>
              <a:t>9:26 </a:t>
            </a:r>
            <a:endParaRPr lang="en-US" sz="3800" dirty="0" smtClean="0"/>
          </a:p>
          <a:p>
            <a:pPr>
              <a:buNone/>
            </a:pPr>
            <a:endParaRPr lang="en-US" sz="3800" dirty="0" smtClean="0"/>
          </a:p>
        </p:txBody>
      </p:sp>
    </p:spTree>
    <p:extLst>
      <p:ext uri="{BB962C8B-B14F-4D97-AF65-F5344CB8AC3E}">
        <p14:creationId xmlns:p14="http://schemas.microsoft.com/office/powerpoint/2010/main" val="40665222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Testing Your Membership</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smtClean="0"/>
              <a:t>2. Am I participating in the body?</a:t>
            </a:r>
          </a:p>
          <a:p>
            <a:pPr>
              <a:buNone/>
            </a:pPr>
            <a:r>
              <a:rPr lang="en-US" sz="3800" dirty="0"/>
              <a:t>	</a:t>
            </a:r>
            <a:r>
              <a:rPr lang="en-US" sz="3800" dirty="0" smtClean="0"/>
              <a:t>Hebrews 10:25 – in worship</a:t>
            </a:r>
          </a:p>
          <a:p>
            <a:pPr>
              <a:buNone/>
            </a:pPr>
            <a:r>
              <a:rPr lang="en-US" sz="3800" dirty="0"/>
              <a:t>	</a:t>
            </a:r>
            <a:r>
              <a:rPr lang="en-US" sz="3800" dirty="0" smtClean="0"/>
              <a:t>1 Corinthians 16:1-2 – in support</a:t>
            </a:r>
          </a:p>
          <a:p>
            <a:pPr>
              <a:buNone/>
            </a:pPr>
            <a:r>
              <a:rPr lang="en-US" sz="3800" dirty="0"/>
              <a:t>	</a:t>
            </a:r>
            <a:r>
              <a:rPr lang="en-US" sz="3800" dirty="0" smtClean="0"/>
              <a:t>1 Corinthians 5:4 – in discipline</a:t>
            </a:r>
          </a:p>
          <a:p>
            <a:pPr>
              <a:buNone/>
            </a:pPr>
            <a:r>
              <a:rPr lang="en-US" sz="3800" dirty="0"/>
              <a:t>	</a:t>
            </a:r>
            <a:endParaRPr lang="en-US" sz="3800" dirty="0" smtClean="0"/>
          </a:p>
        </p:txBody>
      </p:sp>
    </p:spTree>
    <p:extLst>
      <p:ext uri="{BB962C8B-B14F-4D97-AF65-F5344CB8AC3E}">
        <p14:creationId xmlns:p14="http://schemas.microsoft.com/office/powerpoint/2010/main" val="37102455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Testing Your Membership</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smtClean="0"/>
              <a:t>3. Do I see the needs of the body as mine?</a:t>
            </a:r>
          </a:p>
          <a:p>
            <a:pPr>
              <a:buNone/>
            </a:pPr>
            <a:r>
              <a:rPr lang="en-US" sz="3800" dirty="0"/>
              <a:t>	</a:t>
            </a:r>
            <a:r>
              <a:rPr lang="en-US" sz="3800" dirty="0" smtClean="0"/>
              <a:t>Philippians 2:1-4 </a:t>
            </a:r>
          </a:p>
          <a:p>
            <a:pPr>
              <a:buNone/>
            </a:pPr>
            <a:r>
              <a:rPr lang="en-US" sz="3800" dirty="0"/>
              <a:t>	Philippians </a:t>
            </a:r>
            <a:r>
              <a:rPr lang="en-US" sz="3800" dirty="0" smtClean="0"/>
              <a:t>3:15-16</a:t>
            </a:r>
          </a:p>
          <a:p>
            <a:pPr>
              <a:buNone/>
            </a:pPr>
            <a:r>
              <a:rPr lang="en-US" sz="3800" dirty="0"/>
              <a:t>	</a:t>
            </a:r>
            <a:r>
              <a:rPr lang="en-US" sz="3800" dirty="0" smtClean="0"/>
              <a:t>Romans 12:16</a:t>
            </a:r>
            <a:endParaRPr lang="en-US" sz="3800" dirty="0"/>
          </a:p>
        </p:txBody>
      </p:sp>
    </p:spTree>
    <p:extLst>
      <p:ext uri="{BB962C8B-B14F-4D97-AF65-F5344CB8AC3E}">
        <p14:creationId xmlns:p14="http://schemas.microsoft.com/office/powerpoint/2010/main" val="3185734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Testing Your Membership</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smtClean="0"/>
              <a:t>4. Can the church depend on me?</a:t>
            </a:r>
          </a:p>
          <a:p>
            <a:pPr>
              <a:buNone/>
            </a:pPr>
            <a:r>
              <a:rPr lang="en-US" sz="3800" dirty="0"/>
              <a:t>	</a:t>
            </a:r>
            <a:r>
              <a:rPr lang="en-US" sz="3800" dirty="0" smtClean="0"/>
              <a:t>Acts 15:36-39</a:t>
            </a:r>
          </a:p>
          <a:p>
            <a:pPr>
              <a:buNone/>
            </a:pPr>
            <a:r>
              <a:rPr lang="en-US" sz="3800" dirty="0"/>
              <a:t>	</a:t>
            </a:r>
            <a:r>
              <a:rPr lang="en-US" sz="3800" dirty="0" smtClean="0"/>
              <a:t>2 Timothy 4:11</a:t>
            </a:r>
          </a:p>
          <a:p>
            <a:pPr>
              <a:buNone/>
            </a:pPr>
            <a:r>
              <a:rPr lang="en-US" sz="3800" dirty="0" smtClean="0"/>
              <a:t>	1 Corinthians 12:15-17</a:t>
            </a:r>
          </a:p>
        </p:txBody>
      </p:sp>
    </p:spTree>
    <p:extLst>
      <p:ext uri="{BB962C8B-B14F-4D97-AF65-F5344CB8AC3E}">
        <p14:creationId xmlns:p14="http://schemas.microsoft.com/office/powerpoint/2010/main" val="17518116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81500" cy="1063229"/>
          </a:xfrm>
        </p:spPr>
        <p:txBody>
          <a:bodyPr>
            <a:noAutofit/>
          </a:bodyPr>
          <a:lstStyle/>
          <a:p>
            <a:r>
              <a:rPr lang="en-US" sz="6000" dirty="0" smtClean="0"/>
              <a:t>Fellowship</a:t>
            </a:r>
            <a:endParaRPr lang="en-US" sz="6000" dirty="0"/>
          </a:p>
        </p:txBody>
      </p:sp>
      <p:sp>
        <p:nvSpPr>
          <p:cNvPr id="3" name="Content Placeholder 2"/>
          <p:cNvSpPr>
            <a:spLocks noGrp="1"/>
          </p:cNvSpPr>
          <p:nvPr>
            <p:ph idx="1"/>
          </p:nvPr>
        </p:nvSpPr>
        <p:spPr>
          <a:xfrm>
            <a:off x="-127000" y="1276350"/>
            <a:ext cx="4292600" cy="3867150"/>
          </a:xfrm>
        </p:spPr>
        <p:txBody>
          <a:bodyPr>
            <a:normAutofit/>
          </a:bodyPr>
          <a:lstStyle/>
          <a:p>
            <a:pPr>
              <a:buNone/>
            </a:pPr>
            <a:r>
              <a:rPr lang="en-US" sz="3800" dirty="0" smtClean="0"/>
              <a:t>	Sometimes </a:t>
            </a:r>
            <a:r>
              <a:rPr lang="en-US" sz="3800" dirty="0" smtClean="0"/>
              <a:t>people think they are in fellowship with Christ but they are not</a:t>
            </a:r>
          </a:p>
        </p:txBody>
      </p:sp>
      <p:sp>
        <p:nvSpPr>
          <p:cNvPr id="5" name="Content Placeholder 2"/>
          <p:cNvSpPr txBox="1">
            <a:spLocks/>
          </p:cNvSpPr>
          <p:nvPr/>
        </p:nvSpPr>
        <p:spPr>
          <a:xfrm>
            <a:off x="4622800" y="1276350"/>
            <a:ext cx="4305300" cy="38671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sz="3800" dirty="0" smtClean="0"/>
              <a:t>	Sometimes </a:t>
            </a:r>
            <a:r>
              <a:rPr lang="en-US" sz="3800" dirty="0"/>
              <a:t>people think they are </a:t>
            </a:r>
            <a:r>
              <a:rPr lang="en-US" sz="3800" dirty="0" smtClean="0"/>
              <a:t>members of Christ’s </a:t>
            </a:r>
            <a:r>
              <a:rPr lang="en-US" sz="3800" dirty="0" smtClean="0"/>
              <a:t>churches </a:t>
            </a:r>
            <a:r>
              <a:rPr lang="en-US" sz="3800" dirty="0"/>
              <a:t>but they are not</a:t>
            </a:r>
          </a:p>
        </p:txBody>
      </p:sp>
      <p:sp>
        <p:nvSpPr>
          <p:cNvPr id="6" name="Rectangle 5"/>
          <p:cNvSpPr/>
          <p:nvPr/>
        </p:nvSpPr>
        <p:spPr>
          <a:xfrm>
            <a:off x="4368800" y="0"/>
            <a:ext cx="1905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762500" y="0"/>
            <a:ext cx="4229100" cy="10632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t>Membership</a:t>
            </a:r>
            <a:endParaRPr lang="en-US" sz="6000" dirty="0"/>
          </a:p>
        </p:txBody>
      </p:sp>
    </p:spTree>
    <p:extLst>
      <p:ext uri="{BB962C8B-B14F-4D97-AF65-F5344CB8AC3E}">
        <p14:creationId xmlns:p14="http://schemas.microsoft.com/office/powerpoint/2010/main" val="8748716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Importance of Membership</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smtClean="0"/>
              <a:t>The danger of being an attendee only</a:t>
            </a:r>
          </a:p>
          <a:p>
            <a:pPr>
              <a:buNone/>
            </a:pPr>
            <a:r>
              <a:rPr lang="en-US" sz="3800" dirty="0"/>
              <a:t>	</a:t>
            </a:r>
            <a:r>
              <a:rPr lang="en-US" sz="3800" dirty="0" smtClean="0"/>
              <a:t>Failing to perform the tasks given by God</a:t>
            </a:r>
          </a:p>
          <a:p>
            <a:pPr>
              <a:buNone/>
            </a:pPr>
            <a:r>
              <a:rPr lang="en-US" sz="3800" dirty="0" smtClean="0"/>
              <a:t>The danger of being an absentee member</a:t>
            </a:r>
          </a:p>
          <a:p>
            <a:pPr>
              <a:buNone/>
            </a:pPr>
            <a:r>
              <a:rPr lang="en-US" sz="3800" dirty="0"/>
              <a:t>	</a:t>
            </a:r>
            <a:r>
              <a:rPr lang="en-US" sz="3800" dirty="0" smtClean="0"/>
              <a:t>Failing short of the Divine expectation</a:t>
            </a:r>
          </a:p>
          <a:p>
            <a:pPr>
              <a:buNone/>
            </a:pPr>
            <a:endParaRPr lang="en-US" sz="3800" dirty="0" smtClean="0"/>
          </a:p>
        </p:txBody>
      </p:sp>
    </p:spTree>
    <p:extLst>
      <p:ext uri="{BB962C8B-B14F-4D97-AF65-F5344CB8AC3E}">
        <p14:creationId xmlns:p14="http://schemas.microsoft.com/office/powerpoint/2010/main" val="7892723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Importance of Membership</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smtClean="0"/>
              <a:t>Membership in the body denies the self</a:t>
            </a:r>
          </a:p>
          <a:p>
            <a:pPr>
              <a:buNone/>
            </a:pPr>
            <a:endParaRPr lang="en-US" sz="3800" dirty="0"/>
          </a:p>
          <a:p>
            <a:pPr>
              <a:buNone/>
            </a:pPr>
            <a:r>
              <a:rPr lang="en-US" sz="3800" dirty="0" smtClean="0"/>
              <a:t>Membership in the body secure inheritance</a:t>
            </a:r>
          </a:p>
        </p:txBody>
      </p:sp>
    </p:spTree>
    <p:extLst>
      <p:ext uri="{BB962C8B-B14F-4D97-AF65-F5344CB8AC3E}">
        <p14:creationId xmlns:p14="http://schemas.microsoft.com/office/powerpoint/2010/main" val="20540051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76350"/>
            <a:ext cx="8915400" cy="3867150"/>
          </a:xfrm>
        </p:spPr>
        <p:txBody>
          <a:bodyPr>
            <a:normAutofit/>
          </a:bodyPr>
          <a:lstStyle/>
          <a:p>
            <a:pPr>
              <a:buNone/>
            </a:pPr>
            <a:endParaRPr lang="en-US" sz="4000" b="1" dirty="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p:txBody>
          <a:bodyPr/>
          <a:lstStyle/>
          <a:p>
            <a:endParaRPr lang="en-US" dirty="0"/>
          </a:p>
        </p:txBody>
      </p:sp>
    </p:spTree>
    <p:extLst>
      <p:ext uri="{BB962C8B-B14F-4D97-AF65-F5344CB8AC3E}">
        <p14:creationId xmlns:p14="http://schemas.microsoft.com/office/powerpoint/2010/main" val="6381762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Are You Heard by God?</a:t>
            </a:r>
            <a:endParaRPr lang="en-US" sz="60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063229"/>
            <a:ext cx="8877300" cy="4404121"/>
          </a:xfrm>
        </p:spPr>
        <p:txBody>
          <a:bodyPr>
            <a:normAutofit/>
          </a:bodyPr>
          <a:lstStyle/>
          <a:p>
            <a:pPr>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God does not hear everyone – John 9:31</a:t>
            </a:r>
          </a:p>
          <a:p>
            <a:pPr>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He hears those who have contrition</a:t>
            </a:r>
          </a:p>
          <a:p>
            <a:pPr>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He hears those who worship Him</a:t>
            </a:r>
          </a:p>
          <a:p>
            <a:pPr>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He hears those who walk with Him</a:t>
            </a:r>
            <a:endParaRPr lang="en-US" sz="35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07279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Are You Heard by God?</a:t>
            </a:r>
            <a:endParaRPr lang="en-US" sz="60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063229"/>
            <a:ext cx="8877300" cy="4404121"/>
          </a:xfrm>
        </p:spPr>
        <p:txBody>
          <a:bodyPr>
            <a:normAutofit/>
          </a:bodyPr>
          <a:lstStyle/>
          <a:p>
            <a:pPr>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	</a:t>
            </a:r>
            <a:r>
              <a:rPr lang="en-US" sz="4000" b="1" i="1" dirty="0" smtClean="0">
                <a:ln w="9525">
                  <a:solidFill>
                    <a:schemeClr val="bg1"/>
                  </a:solidFill>
                  <a:prstDash val="solid"/>
                </a:ln>
                <a:effectLst>
                  <a:outerShdw blurRad="12700" dist="38100" dir="2700000" algn="tl" rotWithShape="0">
                    <a:schemeClr val="bg1">
                      <a:lumMod val="50000"/>
                    </a:schemeClr>
                  </a:outerShdw>
                </a:effectLst>
              </a:rPr>
              <a:t>Therefore </a:t>
            </a:r>
            <a:r>
              <a:rPr lang="en-US" sz="4000" b="1" i="1" dirty="0">
                <a:ln w="9525">
                  <a:solidFill>
                    <a:schemeClr val="bg1"/>
                  </a:solidFill>
                  <a:prstDash val="solid"/>
                </a:ln>
                <a:effectLst>
                  <a:outerShdw blurRad="12700" dist="38100" dir="2700000" algn="tl" rotWithShape="0">
                    <a:schemeClr val="bg1">
                      <a:lumMod val="50000"/>
                    </a:schemeClr>
                  </a:outerShdw>
                </a:effectLst>
              </a:rPr>
              <a:t>lay aside all filthiness and overflow of wickedness, and receive with meekness the implanted word, which is able to save your souls</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r>
              <a:rPr lang="en-US" sz="3600" b="1" dirty="0">
                <a:ln w="9525">
                  <a:solidFill>
                    <a:schemeClr val="bg1"/>
                  </a:solidFill>
                  <a:prstDash val="solid"/>
                </a:ln>
                <a:effectLst>
                  <a:outerShdw blurRad="12700" dist="38100" dir="2700000" algn="tl" rotWithShape="0">
                    <a:schemeClr val="bg1">
                      <a:lumMod val="50000"/>
                    </a:schemeClr>
                  </a:outerShdw>
                </a:effectLst>
              </a:rPr>
              <a:t> </a:t>
            </a:r>
            <a:r>
              <a:rPr lang="en-US" sz="3600" b="1" dirty="0" smtClean="0">
                <a:ln w="9525">
                  <a:solidFill>
                    <a:schemeClr val="bg1"/>
                  </a:solidFill>
                  <a:prstDash val="solid"/>
                </a:ln>
                <a:effectLst>
                  <a:outerShdw blurRad="12700" dist="38100" dir="2700000" algn="tl" rotWithShape="0">
                    <a:schemeClr val="bg1">
                      <a:lumMod val="50000"/>
                    </a:schemeClr>
                  </a:outerShdw>
                </a:effectLst>
              </a:rPr>
              <a:t>							James </a:t>
            </a:r>
            <a:r>
              <a:rPr lang="en-US" sz="3600" b="1" dirty="0">
                <a:ln w="9525">
                  <a:solidFill>
                    <a:schemeClr val="bg1"/>
                  </a:solidFill>
                  <a:prstDash val="solid"/>
                </a:ln>
                <a:effectLst>
                  <a:outerShdw blurRad="12700" dist="38100" dir="2700000" algn="tl" rotWithShape="0">
                    <a:schemeClr val="bg1">
                      <a:lumMod val="50000"/>
                    </a:schemeClr>
                  </a:outerShdw>
                </a:effectLst>
              </a:rPr>
              <a:t>1:21 </a:t>
            </a:r>
            <a:endParaRPr lang="en-US" sz="35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928215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4:39-44</a:t>
            </a: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a:t>The conclusion of the Samaritan interaction</a:t>
            </a:r>
          </a:p>
          <a:p>
            <a:pPr marL="0" indent="0" algn="just">
              <a:buNone/>
            </a:pPr>
            <a:endParaRPr lang="en-US" sz="3750" dirty="0"/>
          </a:p>
          <a:p>
            <a:pPr marL="0" indent="0" algn="just">
              <a:buNone/>
            </a:pPr>
            <a:r>
              <a:rPr lang="en-US" sz="3750" dirty="0"/>
              <a:t>Contrasted with Galilee</a:t>
            </a:r>
          </a:p>
        </p:txBody>
      </p:sp>
    </p:spTree>
    <p:extLst>
      <p:ext uri="{BB962C8B-B14F-4D97-AF65-F5344CB8AC3E}">
        <p14:creationId xmlns:p14="http://schemas.microsoft.com/office/powerpoint/2010/main" val="3211433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4" y="0"/>
            <a:ext cx="9193288" cy="6113896"/>
          </a:xfrm>
          <a:prstGeom prst="rect">
            <a:avLst/>
          </a:prstGeom>
        </p:spPr>
      </p:pic>
      <p:sp>
        <p:nvSpPr>
          <p:cNvPr id="2" name="Title 1"/>
          <p:cNvSpPr>
            <a:spLocks noGrp="1"/>
          </p:cNvSpPr>
          <p:nvPr>
            <p:ph type="title"/>
          </p:nvPr>
        </p:nvSpPr>
        <p:spPr>
          <a:xfrm>
            <a:off x="0" y="0"/>
            <a:ext cx="9144000" cy="1063229"/>
          </a:xfrm>
        </p:spPr>
        <p:txBody>
          <a:bodyPr>
            <a:noAutofit/>
          </a:bodyPr>
          <a:lstStyle/>
          <a:p>
            <a:r>
              <a:rPr lang="en-US" sz="60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Are You Heard by God?</a:t>
            </a:r>
            <a:endParaRPr lang="en-US" sz="60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063229"/>
            <a:ext cx="8877300" cy="4404121"/>
          </a:xfrm>
        </p:spPr>
        <p:txBody>
          <a:bodyPr>
            <a:normAutofit/>
          </a:bodyPr>
          <a:lstStyle/>
          <a:p>
            <a:pPr>
              <a:buNone/>
            </a:pPr>
            <a:r>
              <a:rPr lang="en-US" sz="4000" b="1" dirty="0" smtClean="0">
                <a:ln w="9525">
                  <a:solidFill>
                    <a:schemeClr val="bg1"/>
                  </a:solidFill>
                  <a:prstDash val="solid"/>
                </a:ln>
                <a:effectLst>
                  <a:glow rad="228600">
                    <a:srgbClr val="000000"/>
                  </a:glow>
                  <a:outerShdw blurRad="12700" dist="38100" dir="2700000" algn="tl" rotWithShape="0">
                    <a:schemeClr val="bg1">
                      <a:lumMod val="50000"/>
                    </a:schemeClr>
                  </a:outerShdw>
                </a:effectLst>
              </a:rPr>
              <a:t>	There </a:t>
            </a:r>
            <a:r>
              <a:rPr lang="en-US" sz="4000" b="1" dirty="0">
                <a:ln w="9525">
                  <a:solidFill>
                    <a:schemeClr val="bg1"/>
                  </a:solidFill>
                  <a:prstDash val="solid"/>
                </a:ln>
                <a:effectLst>
                  <a:glow rad="228600">
                    <a:srgbClr val="000000"/>
                  </a:glow>
                  <a:outerShdw blurRad="12700" dist="38100" dir="2700000" algn="tl" rotWithShape="0">
                    <a:schemeClr val="bg1">
                      <a:lumMod val="50000"/>
                    </a:schemeClr>
                  </a:outerShdw>
                </a:effectLst>
              </a:rPr>
              <a:t>is also an antitype which now saves us--baptism (not the removal of the filth of the flesh, but the answer of a good conscience toward God), through the resurrection of Jesus </a:t>
            </a:r>
            <a:r>
              <a:rPr lang="en-US" sz="4000" b="1" dirty="0" smtClean="0">
                <a:ln w="9525">
                  <a:solidFill>
                    <a:schemeClr val="bg1"/>
                  </a:solidFill>
                  <a:prstDash val="solid"/>
                </a:ln>
                <a:effectLst>
                  <a:glow rad="228600">
                    <a:srgbClr val="000000"/>
                  </a:glow>
                  <a:outerShdw blurRad="12700" dist="38100" dir="2700000" algn="tl" rotWithShape="0">
                    <a:schemeClr val="bg1">
                      <a:lumMod val="50000"/>
                    </a:schemeClr>
                  </a:outerShdw>
                </a:effectLst>
              </a:rPr>
              <a:t>Christ						1 Peter 3:21</a:t>
            </a:r>
            <a:endParaRPr lang="en-US" sz="3500" b="1" dirty="0">
              <a:ln w="9525">
                <a:solidFill>
                  <a:schemeClr val="bg1"/>
                </a:solidFill>
                <a:prstDash val="solid"/>
              </a:ln>
              <a:effectLst>
                <a:glow rad="228600">
                  <a:srgbClr val="000000"/>
                </a:glow>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51289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534399"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a:t>
            </a:r>
            <a:r>
              <a:rPr lang="en-US" sz="3000" dirty="0" smtClean="0">
                <a:effectLst>
                  <a:glow rad="228600">
                    <a:srgbClr val="03080D"/>
                  </a:glow>
                </a:effectLst>
              </a:rPr>
              <a:t>Study					9:30  </a:t>
            </a:r>
            <a:r>
              <a:rPr lang="en-US" sz="3000" dirty="0">
                <a:effectLst>
                  <a:glow rad="228600">
                    <a:srgbClr val="03080D"/>
                  </a:glow>
                </a:effectLst>
              </a:rPr>
              <a:t>AM</a:t>
            </a:r>
          </a:p>
          <a:p>
            <a:pPr lvl="1">
              <a:buNone/>
            </a:pPr>
            <a:r>
              <a:rPr lang="en-US" sz="3000" dirty="0" smtClean="0">
                <a:effectLst>
                  <a:glow rad="228600">
                    <a:srgbClr val="03080D"/>
                  </a:glow>
                </a:effectLst>
              </a:rPr>
              <a:t>Worship					 </a:t>
            </a:r>
            <a:r>
              <a:rPr lang="en-US" sz="3000" dirty="0">
                <a:effectLst>
                  <a:glow rad="228600">
                    <a:srgbClr val="03080D"/>
                  </a:glow>
                </a:effectLst>
              </a:rPr>
              <a:t>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57200" y="4536622"/>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46874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84436019"/>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 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 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19070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4448175"/>
          </a:xfrm>
        </p:spPr>
        <p:txBody>
          <a:bodyPr>
            <a:noAutofit/>
          </a:bodyPr>
          <a:lstStyle/>
          <a:p>
            <a:r>
              <a:rPr lang="en-US" sz="6000" dirty="0" smtClean="0">
                <a:effectLst>
                  <a:glow rad="228600">
                    <a:srgbClr val="000000"/>
                  </a:glow>
                </a:effectLst>
                <a:latin typeface="+mn-lt"/>
                <a:cs typeface="Times New Roman" panose="02020603050405020304" pitchFamily="18" charset="0"/>
              </a:rPr>
              <a:t>Am I a Member of </a:t>
            </a:r>
            <a:br>
              <a:rPr lang="en-US" sz="6000" dirty="0" smtClean="0">
                <a:effectLst>
                  <a:glow rad="228600">
                    <a:srgbClr val="000000"/>
                  </a:glow>
                </a:effectLst>
                <a:latin typeface="+mn-lt"/>
                <a:cs typeface="Times New Roman" panose="02020603050405020304" pitchFamily="18" charset="0"/>
              </a:rPr>
            </a:br>
            <a:r>
              <a:rPr lang="en-US" sz="6000" dirty="0" smtClean="0">
                <a:effectLst>
                  <a:glow rad="228600">
                    <a:srgbClr val="000000"/>
                  </a:glow>
                </a:effectLst>
                <a:latin typeface="+mn-lt"/>
                <a:cs typeface="Times New Roman" panose="02020603050405020304" pitchFamily="18" charset="0"/>
              </a:rPr>
              <a:t>the Local Church</a:t>
            </a:r>
            <a:endParaRPr lang="en-US" sz="5400" dirty="0">
              <a:effectLst>
                <a:glow rad="228600">
                  <a:srgbClr val="000000"/>
                </a:glow>
              </a:effectLst>
              <a:latin typeface="+mn-lt"/>
              <a:cs typeface="Times New Roman" panose="02020603050405020304" pitchFamily="18" charset="0"/>
            </a:endParaRPr>
          </a:p>
        </p:txBody>
      </p:sp>
    </p:spTree>
    <p:extLst>
      <p:ext uri="{BB962C8B-B14F-4D97-AF65-F5344CB8AC3E}">
        <p14:creationId xmlns:p14="http://schemas.microsoft.com/office/powerpoint/2010/main" val="14342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4448175"/>
          </a:xfrm>
        </p:spPr>
        <p:txBody>
          <a:bodyPr>
            <a:noAutofit/>
          </a:bodyPr>
          <a:lstStyle/>
          <a:p>
            <a:pPr algn="ctr"/>
            <a:r>
              <a:rPr lang="en-US" sz="6000" dirty="0" smtClean="0">
                <a:effectLst>
                  <a:glow rad="228600">
                    <a:srgbClr val="000000"/>
                  </a:glow>
                </a:effectLst>
                <a:latin typeface="+mn-lt"/>
                <a:cs typeface="Times New Roman" panose="02020603050405020304" pitchFamily="18" charset="0"/>
              </a:rPr>
              <a:t>Fellowship      Membership</a:t>
            </a:r>
            <a:br>
              <a:rPr lang="en-US" sz="6000" dirty="0" smtClean="0">
                <a:effectLst>
                  <a:glow rad="228600">
                    <a:srgbClr val="000000"/>
                  </a:glow>
                </a:effectLst>
                <a:latin typeface="+mn-lt"/>
                <a:cs typeface="Times New Roman" panose="02020603050405020304" pitchFamily="18" charset="0"/>
              </a:rPr>
            </a:br>
            <a:r>
              <a:rPr lang="en-US" sz="5400" dirty="0" smtClean="0">
                <a:effectLst>
                  <a:glow rad="228600">
                    <a:srgbClr val="000000"/>
                  </a:glow>
                </a:effectLst>
                <a:latin typeface="+mn-lt"/>
                <a:cs typeface="Times New Roman" panose="02020603050405020304" pitchFamily="18" charset="0"/>
              </a:rPr>
              <a:t>1 John 1      1 Corinthians 12</a:t>
            </a:r>
            <a:endParaRPr lang="en-US" sz="5400" dirty="0">
              <a:effectLst>
                <a:glow rad="228600">
                  <a:srgbClr val="000000"/>
                </a:glow>
              </a:effectLst>
              <a:latin typeface="+mn-lt"/>
              <a:cs typeface="Times New Roman" panose="02020603050405020304" pitchFamily="18" charset="0"/>
            </a:endParaRPr>
          </a:p>
        </p:txBody>
      </p:sp>
      <p:sp>
        <p:nvSpPr>
          <p:cNvPr id="3" name="Rectangle 2"/>
          <p:cNvSpPr/>
          <p:nvPr/>
        </p:nvSpPr>
        <p:spPr>
          <a:xfrm rot="2164001">
            <a:off x="3781801" y="-195263"/>
            <a:ext cx="1905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06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81500" cy="1063229"/>
          </a:xfrm>
        </p:spPr>
        <p:txBody>
          <a:bodyPr>
            <a:noAutofit/>
          </a:bodyPr>
          <a:lstStyle/>
          <a:p>
            <a:r>
              <a:rPr lang="en-US" sz="6000" dirty="0" smtClean="0"/>
              <a:t>Fellowship</a:t>
            </a:r>
            <a:endParaRPr lang="en-US" sz="6000" dirty="0"/>
          </a:p>
        </p:txBody>
      </p:sp>
      <p:sp>
        <p:nvSpPr>
          <p:cNvPr id="3" name="Content Placeholder 2"/>
          <p:cNvSpPr>
            <a:spLocks noGrp="1"/>
          </p:cNvSpPr>
          <p:nvPr>
            <p:ph idx="1"/>
          </p:nvPr>
        </p:nvSpPr>
        <p:spPr>
          <a:xfrm>
            <a:off x="76200" y="1276350"/>
            <a:ext cx="4292600" cy="3867150"/>
          </a:xfrm>
        </p:spPr>
        <p:txBody>
          <a:bodyPr>
            <a:normAutofit/>
          </a:bodyPr>
          <a:lstStyle/>
          <a:p>
            <a:pPr>
              <a:buNone/>
            </a:pPr>
            <a:r>
              <a:rPr lang="en-US" sz="3800" dirty="0" smtClean="0"/>
              <a:t>Walking in the light</a:t>
            </a:r>
          </a:p>
          <a:p>
            <a:pPr>
              <a:buNone/>
            </a:pPr>
            <a:endParaRPr lang="en-US" sz="3800" dirty="0"/>
          </a:p>
          <a:p>
            <a:pPr>
              <a:buNone/>
            </a:pPr>
            <a:r>
              <a:rPr lang="en-US" sz="3800" dirty="0" smtClean="0"/>
              <a:t>Universal church</a:t>
            </a:r>
          </a:p>
          <a:p>
            <a:pPr>
              <a:buNone/>
            </a:pPr>
            <a:r>
              <a:rPr lang="en-US" sz="3800" dirty="0"/>
              <a:t>	</a:t>
            </a:r>
            <a:r>
              <a:rPr lang="en-US" sz="3800" dirty="0" smtClean="0"/>
              <a:t>At baptism</a:t>
            </a:r>
          </a:p>
        </p:txBody>
      </p:sp>
      <p:sp>
        <p:nvSpPr>
          <p:cNvPr id="5" name="Content Placeholder 2"/>
          <p:cNvSpPr txBox="1">
            <a:spLocks/>
          </p:cNvSpPr>
          <p:nvPr/>
        </p:nvSpPr>
        <p:spPr>
          <a:xfrm>
            <a:off x="4762500" y="1276350"/>
            <a:ext cx="4305300" cy="38671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3800" dirty="0" smtClean="0"/>
              <a:t>Place in a church</a:t>
            </a:r>
          </a:p>
          <a:p>
            <a:pPr>
              <a:buFont typeface="Arial" pitchFamily="34" charset="0"/>
              <a:buNone/>
            </a:pPr>
            <a:endParaRPr lang="en-US" sz="3800" dirty="0"/>
          </a:p>
          <a:p>
            <a:pPr>
              <a:buFont typeface="Arial" pitchFamily="34" charset="0"/>
              <a:buNone/>
            </a:pPr>
            <a:r>
              <a:rPr lang="en-US" sz="3800" dirty="0" smtClean="0"/>
              <a:t>Local church</a:t>
            </a:r>
          </a:p>
          <a:p>
            <a:pPr>
              <a:buFont typeface="Arial" pitchFamily="34" charset="0"/>
              <a:buNone/>
            </a:pPr>
            <a:r>
              <a:rPr lang="en-US" sz="3800" dirty="0"/>
              <a:t>	</a:t>
            </a:r>
            <a:r>
              <a:rPr lang="en-US" sz="3800" dirty="0" smtClean="0"/>
              <a:t>With identification</a:t>
            </a:r>
          </a:p>
        </p:txBody>
      </p:sp>
      <p:sp>
        <p:nvSpPr>
          <p:cNvPr id="6" name="Rectangle 5"/>
          <p:cNvSpPr/>
          <p:nvPr/>
        </p:nvSpPr>
        <p:spPr>
          <a:xfrm>
            <a:off x="4368800" y="0"/>
            <a:ext cx="1905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762500" y="0"/>
            <a:ext cx="4229100" cy="10632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t>Membership</a:t>
            </a:r>
            <a:endParaRPr lang="en-US" sz="6000" dirty="0"/>
          </a:p>
        </p:txBody>
      </p:sp>
    </p:spTree>
    <p:extLst>
      <p:ext uri="{BB962C8B-B14F-4D97-AF65-F5344CB8AC3E}">
        <p14:creationId xmlns:p14="http://schemas.microsoft.com/office/powerpoint/2010/main" val="16943154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81500" cy="1063229"/>
          </a:xfrm>
        </p:spPr>
        <p:txBody>
          <a:bodyPr>
            <a:noAutofit/>
          </a:bodyPr>
          <a:lstStyle/>
          <a:p>
            <a:r>
              <a:rPr lang="en-US" sz="6000" dirty="0" smtClean="0"/>
              <a:t>Fellowship</a:t>
            </a:r>
            <a:endParaRPr lang="en-US" sz="6000" dirty="0"/>
          </a:p>
        </p:txBody>
      </p:sp>
      <p:sp>
        <p:nvSpPr>
          <p:cNvPr id="3" name="Content Placeholder 2"/>
          <p:cNvSpPr>
            <a:spLocks noGrp="1"/>
          </p:cNvSpPr>
          <p:nvPr>
            <p:ph idx="1"/>
          </p:nvPr>
        </p:nvSpPr>
        <p:spPr>
          <a:xfrm>
            <a:off x="76200" y="1276350"/>
            <a:ext cx="4292600" cy="3867150"/>
          </a:xfrm>
        </p:spPr>
        <p:txBody>
          <a:bodyPr>
            <a:normAutofit/>
          </a:bodyPr>
          <a:lstStyle/>
          <a:p>
            <a:pPr>
              <a:buNone/>
            </a:pPr>
            <a:r>
              <a:rPr lang="en-US" sz="3800" dirty="0" smtClean="0"/>
              <a:t>Fellowship broken:</a:t>
            </a:r>
          </a:p>
          <a:p>
            <a:pPr>
              <a:buNone/>
            </a:pPr>
            <a:endParaRPr lang="en-US" sz="3800" dirty="0" smtClean="0"/>
          </a:p>
          <a:p>
            <a:pPr>
              <a:buNone/>
            </a:pPr>
            <a:r>
              <a:rPr lang="en-US" sz="3800" dirty="0" smtClean="0"/>
              <a:t>When we cease to walk in the light</a:t>
            </a:r>
          </a:p>
        </p:txBody>
      </p:sp>
      <p:sp>
        <p:nvSpPr>
          <p:cNvPr id="5" name="Content Placeholder 2"/>
          <p:cNvSpPr txBox="1">
            <a:spLocks/>
          </p:cNvSpPr>
          <p:nvPr/>
        </p:nvSpPr>
        <p:spPr>
          <a:xfrm>
            <a:off x="4762500" y="1276350"/>
            <a:ext cx="4305300" cy="38671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3800" dirty="0" smtClean="0"/>
              <a:t>Membership broken</a:t>
            </a:r>
          </a:p>
          <a:p>
            <a:pPr>
              <a:buFont typeface="Arial" pitchFamily="34" charset="0"/>
              <a:buNone/>
            </a:pPr>
            <a:endParaRPr lang="en-US" sz="3800" dirty="0" smtClean="0"/>
          </a:p>
          <a:p>
            <a:pPr>
              <a:buFont typeface="Arial" pitchFamily="34" charset="0"/>
              <a:buNone/>
            </a:pPr>
            <a:r>
              <a:rPr lang="en-US" sz="3800" dirty="0" smtClean="0"/>
              <a:t>When we are put out by the church (over fellowship) </a:t>
            </a:r>
          </a:p>
        </p:txBody>
      </p:sp>
      <p:sp>
        <p:nvSpPr>
          <p:cNvPr id="6" name="Rectangle 5"/>
          <p:cNvSpPr/>
          <p:nvPr/>
        </p:nvSpPr>
        <p:spPr>
          <a:xfrm>
            <a:off x="4368800" y="0"/>
            <a:ext cx="1905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762500" y="0"/>
            <a:ext cx="4229100" cy="10632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t>Membership</a:t>
            </a:r>
            <a:endParaRPr lang="en-US" sz="6000" dirty="0"/>
          </a:p>
        </p:txBody>
      </p:sp>
    </p:spTree>
    <p:extLst>
      <p:ext uri="{BB962C8B-B14F-4D97-AF65-F5344CB8AC3E}">
        <p14:creationId xmlns:p14="http://schemas.microsoft.com/office/powerpoint/2010/main" val="42772970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81500" cy="1063229"/>
          </a:xfrm>
        </p:spPr>
        <p:txBody>
          <a:bodyPr>
            <a:noAutofit/>
          </a:bodyPr>
          <a:lstStyle/>
          <a:p>
            <a:r>
              <a:rPr lang="en-US" sz="6000" dirty="0" smtClean="0"/>
              <a:t>Fellowship</a:t>
            </a:r>
            <a:endParaRPr lang="en-US" sz="6000" dirty="0"/>
          </a:p>
        </p:txBody>
      </p:sp>
      <p:sp>
        <p:nvSpPr>
          <p:cNvPr id="3" name="Content Placeholder 2"/>
          <p:cNvSpPr>
            <a:spLocks noGrp="1"/>
          </p:cNvSpPr>
          <p:nvPr>
            <p:ph idx="1"/>
          </p:nvPr>
        </p:nvSpPr>
        <p:spPr>
          <a:xfrm>
            <a:off x="76200" y="1276350"/>
            <a:ext cx="4292600" cy="3867150"/>
          </a:xfrm>
        </p:spPr>
        <p:txBody>
          <a:bodyPr>
            <a:normAutofit/>
          </a:bodyPr>
          <a:lstStyle/>
          <a:p>
            <a:pPr>
              <a:buNone/>
            </a:pPr>
            <a:r>
              <a:rPr lang="en-US" sz="3800" dirty="0" smtClean="0"/>
              <a:t>You cannot inherit eternal life unless you are in fellowship with Christ and His people</a:t>
            </a:r>
          </a:p>
        </p:txBody>
      </p:sp>
      <p:sp>
        <p:nvSpPr>
          <p:cNvPr id="5" name="Content Placeholder 2"/>
          <p:cNvSpPr txBox="1">
            <a:spLocks/>
          </p:cNvSpPr>
          <p:nvPr/>
        </p:nvSpPr>
        <p:spPr>
          <a:xfrm>
            <a:off x="4762500" y="1276350"/>
            <a:ext cx="4305300" cy="38671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sz="3800" dirty="0"/>
              <a:t>You cannot inherit eternal life unless you are in </a:t>
            </a:r>
            <a:r>
              <a:rPr lang="en-US" sz="3800" dirty="0" smtClean="0"/>
              <a:t>membership with </a:t>
            </a:r>
            <a:r>
              <a:rPr lang="en-US" sz="3800" dirty="0"/>
              <a:t>Christ and His people</a:t>
            </a:r>
          </a:p>
        </p:txBody>
      </p:sp>
      <p:sp>
        <p:nvSpPr>
          <p:cNvPr id="6" name="Rectangle 5"/>
          <p:cNvSpPr/>
          <p:nvPr/>
        </p:nvSpPr>
        <p:spPr>
          <a:xfrm>
            <a:off x="4368800" y="0"/>
            <a:ext cx="1905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762500" y="0"/>
            <a:ext cx="4229100" cy="10632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t>Membership</a:t>
            </a:r>
            <a:endParaRPr lang="en-US" sz="6000" dirty="0"/>
          </a:p>
        </p:txBody>
      </p:sp>
    </p:spTree>
    <p:extLst>
      <p:ext uri="{BB962C8B-B14F-4D97-AF65-F5344CB8AC3E}">
        <p14:creationId xmlns:p14="http://schemas.microsoft.com/office/powerpoint/2010/main" val="776238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36582</TotalTime>
  <Words>1615</Words>
  <Application>Microsoft Office PowerPoint</Application>
  <PresentationFormat>On-screen Show (16:9)</PresentationFormat>
  <Paragraphs>160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Bell MT</vt:lpstr>
      <vt:lpstr>Calibri</vt:lpstr>
      <vt:lpstr>system-ui</vt:lpstr>
      <vt:lpstr>Times New Roman</vt:lpstr>
      <vt:lpstr>Office Theme</vt:lpstr>
      <vt:lpstr>Welcome!</vt:lpstr>
      <vt:lpstr>John 4:39-44</vt:lpstr>
      <vt:lpstr>Welcome!</vt:lpstr>
      <vt:lpstr>PowerPoint Presentation</vt:lpstr>
      <vt:lpstr>Am I a Member of  the Local Church</vt:lpstr>
      <vt:lpstr>Fellowship      Membership 1 John 1      1 Corinthians 12</vt:lpstr>
      <vt:lpstr>Fellowship</vt:lpstr>
      <vt:lpstr>Fellowship</vt:lpstr>
      <vt:lpstr>Fellowship</vt:lpstr>
      <vt:lpstr>Testing Your Membership</vt:lpstr>
      <vt:lpstr>Testing Your Membership</vt:lpstr>
      <vt:lpstr>Testing Your Membership</vt:lpstr>
      <vt:lpstr>Testing Your Membership</vt:lpstr>
      <vt:lpstr>Fellowship</vt:lpstr>
      <vt:lpstr>Importance of Membership</vt:lpstr>
      <vt:lpstr>Importance of Membership</vt:lpstr>
      <vt:lpstr>PowerPoint Presentation</vt:lpstr>
      <vt:lpstr>Are You Heard by God?</vt:lpstr>
      <vt:lpstr>Are You Heard by God?</vt:lpstr>
      <vt:lpstr>Are You Heard by God?</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Love of God</dc:title>
  <dc:creator>Wendi</dc:creator>
  <cp:lastModifiedBy>Microsoft account</cp:lastModifiedBy>
  <cp:revision>459</cp:revision>
  <dcterms:created xsi:type="dcterms:W3CDTF">2011-09-26T14:37:04Z</dcterms:created>
  <dcterms:modified xsi:type="dcterms:W3CDTF">2021-09-15T21:20:08Z</dcterms:modified>
</cp:coreProperties>
</file>